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handoutMasterIdLst>
    <p:handoutMasterId r:id="rId18"/>
  </p:handoutMasterIdLst>
  <p:sldIdLst>
    <p:sldId id="289" r:id="rId5"/>
    <p:sldId id="290" r:id="rId6"/>
    <p:sldId id="302" r:id="rId7"/>
    <p:sldId id="301" r:id="rId8"/>
    <p:sldId id="307" r:id="rId9"/>
    <p:sldId id="293" r:id="rId10"/>
    <p:sldId id="294" r:id="rId11"/>
    <p:sldId id="309" r:id="rId12"/>
    <p:sldId id="300" r:id="rId13"/>
    <p:sldId id="304" r:id="rId14"/>
    <p:sldId id="299" r:id="rId15"/>
    <p:sldId id="306"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11830-1BF3-1470-4A32-5CDAB27D11D8}" v="149" dt="2024-08-23T13:11:52.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showGuides="1">
      <p:cViewPr varScale="1">
        <p:scale>
          <a:sx n="65" d="100"/>
          <a:sy n="65" d="100"/>
        </p:scale>
        <p:origin x="1752" y="72"/>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9/3/2024</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mailto:lgray@paulding.k12.ga.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fontScale="62500" lnSpcReduction="20000"/>
          </a:bodyPr>
          <a:lstStyle/>
          <a:p>
            <a:r>
              <a:rPr lang="en-US" dirty="0"/>
              <a:t>Welcome to 2</a:t>
            </a:r>
            <a:r>
              <a:rPr lang="en-US" baseline="30000" dirty="0"/>
              <a:t>nd</a:t>
            </a:r>
            <a:r>
              <a:rPr lang="en-US" dirty="0"/>
              <a:t> Grade</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1772816" y="2798063"/>
            <a:ext cx="8780106" cy="869724"/>
          </a:xfrm>
        </p:spPr>
        <p:txBody>
          <a:bodyPr>
            <a:normAutofit/>
          </a:bodyPr>
          <a:lstStyle/>
          <a:p>
            <a:r>
              <a:rPr lang="en-US" dirty="0"/>
              <a:t>We are thrilled to have you at Baggett Elementary School</a:t>
            </a:r>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p:txBody>
          <a:bodyPr>
            <a:normAutofit/>
          </a:bodyPr>
          <a:lstStyle/>
          <a:p>
            <a:r>
              <a:rPr lang="en-US" dirty="0"/>
              <a:t>Transportation:</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389120" y="1947209"/>
            <a:ext cx="6858000" cy="4233672"/>
          </a:xfrm>
        </p:spPr>
        <p:txBody>
          <a:bodyPr>
            <a:normAutofit/>
          </a:bodyPr>
          <a:lstStyle/>
          <a:p>
            <a:pPr marL="457200" lvl="0" indent="-342900" algn="l" rtl="0">
              <a:spcBef>
                <a:spcPts val="0"/>
              </a:spcBef>
              <a:spcAft>
                <a:spcPts val="0"/>
              </a:spcAft>
              <a:buSzPts val="1800"/>
              <a:buChar char="●"/>
            </a:pPr>
            <a:r>
              <a:rPr lang="en-US" sz="2400" dirty="0"/>
              <a:t>We are unable to take a student’s word for a transportation change.</a:t>
            </a:r>
          </a:p>
          <a:p>
            <a:pPr marL="457200" lvl="0" indent="-342900" algn="l" rtl="0">
              <a:spcBef>
                <a:spcPts val="0"/>
              </a:spcBef>
              <a:spcAft>
                <a:spcPts val="0"/>
              </a:spcAft>
              <a:buSzPts val="1800"/>
              <a:buChar char="●"/>
            </a:pPr>
            <a:endParaRPr lang="en-US" sz="2400" dirty="0"/>
          </a:p>
          <a:p>
            <a:pPr marL="457200" lvl="0" indent="-342900" algn="l" rtl="0">
              <a:spcBef>
                <a:spcPts val="0"/>
              </a:spcBef>
              <a:spcAft>
                <a:spcPts val="0"/>
              </a:spcAft>
              <a:buSzPts val="1800"/>
              <a:buChar char="●"/>
            </a:pPr>
            <a:r>
              <a:rPr lang="en-US" sz="2400" dirty="0"/>
              <a:t>Communicate in a written note if your child will go home differently that what they normally do.  Please sign and date the note so we know you sent it.  </a:t>
            </a:r>
          </a:p>
          <a:p>
            <a:pPr marL="457200" lvl="0" indent="-342900" algn="l" rtl="0">
              <a:spcBef>
                <a:spcPts val="0"/>
              </a:spcBef>
              <a:spcAft>
                <a:spcPts val="0"/>
              </a:spcAft>
              <a:buSzPts val="1800"/>
              <a:buChar char="●"/>
            </a:pPr>
            <a:endParaRPr lang="en-US" sz="2400" dirty="0"/>
          </a:p>
          <a:p>
            <a:pPr marL="457200" lvl="0" indent="-342900" algn="l" rtl="0">
              <a:spcBef>
                <a:spcPts val="0"/>
              </a:spcBef>
              <a:spcAft>
                <a:spcPts val="0"/>
              </a:spcAft>
              <a:buSzPts val="1800"/>
              <a:buChar char="●"/>
            </a:pPr>
            <a:r>
              <a:rPr lang="en-US" sz="2400" dirty="0"/>
              <a:t>Teachers can not accept transportation changes via email or Talking Points</a:t>
            </a:r>
            <a:r>
              <a:rPr lang="en-US" dirty="0"/>
              <a:t>.</a:t>
            </a:r>
          </a:p>
          <a:p>
            <a:endParaRPr lang="en-US" dirty="0"/>
          </a:p>
        </p:txBody>
      </p:sp>
    </p:spTree>
    <p:extLst>
      <p:ext uri="{BB962C8B-B14F-4D97-AF65-F5344CB8AC3E}">
        <p14:creationId xmlns:p14="http://schemas.microsoft.com/office/powerpoint/2010/main" val="143097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89901-0028-451D-BEFF-E66F1CA09E5A}"/>
              </a:ext>
            </a:extLst>
          </p:cNvPr>
          <p:cNvSpPr>
            <a:spLocks noGrp="1"/>
          </p:cNvSpPr>
          <p:nvPr>
            <p:ph type="title"/>
          </p:nvPr>
        </p:nvSpPr>
        <p:spPr/>
        <p:txBody>
          <a:bodyPr/>
          <a:lstStyle/>
          <a:p>
            <a:r>
              <a:rPr lang="en-US" dirty="0"/>
              <a:t>Parent Excuses &amp; Tardies</a:t>
            </a:r>
          </a:p>
        </p:txBody>
      </p:sp>
      <p:sp>
        <p:nvSpPr>
          <p:cNvPr id="3" name="Text Placeholder 2">
            <a:extLst>
              <a:ext uri="{FF2B5EF4-FFF2-40B4-BE49-F238E27FC236}">
                <a16:creationId xmlns:a16="http://schemas.microsoft.com/office/drawing/2014/main" id="{D3379B97-A3DA-7541-9D49-39EC686F9E3F}"/>
              </a:ext>
            </a:extLst>
          </p:cNvPr>
          <p:cNvSpPr>
            <a:spLocks noGrp="1"/>
          </p:cNvSpPr>
          <p:nvPr>
            <p:ph type="body" sz="quarter" idx="11"/>
          </p:nvPr>
        </p:nvSpPr>
        <p:spPr/>
        <p:txBody>
          <a:bodyPr>
            <a:normAutofit lnSpcReduction="10000"/>
          </a:bodyPr>
          <a:lstStyle/>
          <a:p>
            <a:pPr marL="457200" lvl="0" indent="-342900" algn="l" rtl="0">
              <a:spcBef>
                <a:spcPts val="0"/>
              </a:spcBef>
              <a:spcAft>
                <a:spcPts val="0"/>
              </a:spcAft>
              <a:buSzPts val="1800"/>
              <a:buChar char="●"/>
            </a:pPr>
            <a:r>
              <a:rPr lang="en-US" sz="2800" dirty="0"/>
              <a:t>We know that children get sick.  If your child misses a day of school, please send in either a parent note or doctor’s note to excuse their absence on the day that they return to school. </a:t>
            </a:r>
          </a:p>
          <a:p>
            <a:pPr marL="457200" lvl="0" indent="-342900" algn="l" rtl="0">
              <a:spcBef>
                <a:spcPts val="0"/>
              </a:spcBef>
              <a:spcAft>
                <a:spcPts val="0"/>
              </a:spcAft>
              <a:buSzPts val="1800"/>
              <a:buChar char="●"/>
            </a:pPr>
            <a:r>
              <a:rPr lang="en-US" sz="2800" dirty="0"/>
              <a:t>You are allowed 3 parent notes per semester.</a:t>
            </a:r>
          </a:p>
          <a:p>
            <a:pPr marL="457200" lvl="0" indent="-342900" algn="l" rtl="0">
              <a:spcBef>
                <a:spcPts val="0"/>
              </a:spcBef>
              <a:spcAft>
                <a:spcPts val="0"/>
              </a:spcAft>
              <a:buSzPts val="1800"/>
              <a:buChar char="●"/>
            </a:pPr>
            <a:r>
              <a:rPr lang="en-US" sz="2800" dirty="0"/>
              <a:t>We will contact you on the third unexcused absence.</a:t>
            </a:r>
          </a:p>
          <a:p>
            <a:pPr marL="457200" lvl="0" indent="-342900" algn="l" rtl="0">
              <a:spcBef>
                <a:spcPts val="0"/>
              </a:spcBef>
              <a:spcAft>
                <a:spcPts val="0"/>
              </a:spcAft>
              <a:buSzPts val="1800"/>
              <a:buChar char="●"/>
            </a:pPr>
            <a:r>
              <a:rPr lang="en-US" sz="2800" dirty="0"/>
              <a:t>Students are considered tardy if they are not in the classroom at 8:00 am.</a:t>
            </a:r>
          </a:p>
          <a:p>
            <a:endParaRPr lang="en-US" dirty="0"/>
          </a:p>
          <a:p>
            <a:endParaRPr lang="en-US" dirty="0"/>
          </a:p>
        </p:txBody>
      </p:sp>
    </p:spTree>
    <p:extLst>
      <p:ext uri="{BB962C8B-B14F-4D97-AF65-F5344CB8AC3E}">
        <p14:creationId xmlns:p14="http://schemas.microsoft.com/office/powerpoint/2010/main" val="366933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p:txBody>
          <a:bodyPr/>
          <a:lstStyle/>
          <a:p>
            <a:r>
              <a:rPr lang="en-US" dirty="0"/>
              <a:t>Access to Grades &amp; End of Year Goals…</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400" y="2203704"/>
            <a:ext cx="7707086" cy="3951597"/>
          </a:xfrm>
        </p:spPr>
        <p:txBody>
          <a:bodyPr vert="horz" lIns="91440" tIns="45720" rIns="91440" bIns="45720" rtlCol="0" anchor="t">
            <a:normAutofit fontScale="92500" lnSpcReduction="10000"/>
          </a:bodyPr>
          <a:lstStyle/>
          <a:p>
            <a:pPr marL="457200" lvl="0" indent="-342900" algn="l" rtl="0">
              <a:spcBef>
                <a:spcPts val="0"/>
              </a:spcBef>
              <a:spcAft>
                <a:spcPts val="0"/>
              </a:spcAft>
              <a:buSzPts val="1800"/>
              <a:buChar char="●"/>
            </a:pPr>
            <a:r>
              <a:rPr lang="en-US" sz="2400" dirty="0">
                <a:solidFill>
                  <a:schemeClr val="accent5"/>
                </a:solidFill>
              </a:rPr>
              <a:t>Standards based report card</a:t>
            </a:r>
          </a:p>
          <a:p>
            <a:pPr marL="457200" lvl="0" indent="-342900" algn="l" rtl="0">
              <a:spcBef>
                <a:spcPts val="0"/>
              </a:spcBef>
              <a:spcAft>
                <a:spcPts val="0"/>
              </a:spcAft>
              <a:buSzPts val="1800"/>
              <a:buChar char="●"/>
            </a:pPr>
            <a:endParaRPr lang="en-US" sz="2400" dirty="0">
              <a:solidFill>
                <a:schemeClr val="accent5"/>
              </a:solidFill>
              <a:cs typeface="Quire Sans"/>
            </a:endParaRPr>
          </a:p>
          <a:p>
            <a:pPr marL="457200" lvl="0" indent="-342900" algn="l" rtl="0">
              <a:spcBef>
                <a:spcPts val="0"/>
              </a:spcBef>
              <a:spcAft>
                <a:spcPts val="0"/>
              </a:spcAft>
              <a:buSzPts val="1800"/>
              <a:buChar char="●"/>
            </a:pPr>
            <a:endParaRPr lang="en-US" sz="2400" dirty="0"/>
          </a:p>
          <a:p>
            <a:pPr marL="114300" lvl="0" algn="l" rtl="0">
              <a:spcBef>
                <a:spcPts val="0"/>
              </a:spcBef>
              <a:spcAft>
                <a:spcPts val="0"/>
              </a:spcAft>
              <a:buSzPts val="1800"/>
            </a:pPr>
            <a:r>
              <a:rPr lang="en-US" sz="2400" b="1" u="sng" dirty="0">
                <a:solidFill>
                  <a:schemeClr val="accent3"/>
                </a:solidFill>
              </a:rPr>
              <a:t>End of Year Goals…</a:t>
            </a:r>
          </a:p>
          <a:p>
            <a:pPr marL="457200" indent="-342900">
              <a:spcBef>
                <a:spcPts val="0"/>
              </a:spcBef>
              <a:buSzPts val="1800"/>
              <a:buChar char="●"/>
            </a:pPr>
            <a:r>
              <a:rPr lang="en-US" sz="2000" dirty="0">
                <a:solidFill>
                  <a:schemeClr val="tx2"/>
                </a:solidFill>
              </a:rPr>
              <a:t>Reading Requirements – must meet 3 out of 5 standards</a:t>
            </a:r>
            <a:endParaRPr lang="en-US" sz="2000" dirty="0">
              <a:solidFill>
                <a:schemeClr val="tx2"/>
              </a:solidFill>
              <a:cs typeface="Quire Sans"/>
            </a:endParaRPr>
          </a:p>
          <a:p>
            <a:pPr marL="457200" indent="-342900">
              <a:spcBef>
                <a:spcPts val="0"/>
              </a:spcBef>
              <a:buSzPts val="1800"/>
              <a:buChar char="●"/>
            </a:pPr>
            <a:endParaRPr lang="en-US" sz="2000" dirty="0">
              <a:solidFill>
                <a:schemeClr val="tx2"/>
              </a:solidFill>
              <a:cs typeface="Quire Sans"/>
            </a:endParaRPr>
          </a:p>
          <a:p>
            <a:pPr marL="457200" indent="-342900">
              <a:spcBef>
                <a:spcPts val="0"/>
              </a:spcBef>
              <a:buSzPts val="1800"/>
              <a:buChar char="●"/>
            </a:pPr>
            <a:r>
              <a:rPr lang="en-US" sz="2000" dirty="0">
                <a:solidFill>
                  <a:schemeClr val="tx2"/>
                </a:solidFill>
              </a:rPr>
              <a:t>Writing Requirements – must meet 6  out of 9 standards</a:t>
            </a:r>
            <a:endParaRPr lang="en-US" sz="2000" dirty="0">
              <a:solidFill>
                <a:schemeClr val="tx2"/>
              </a:solidFill>
              <a:cs typeface="Quire Sans"/>
            </a:endParaRPr>
          </a:p>
          <a:p>
            <a:pPr marL="457200" indent="-342900">
              <a:spcBef>
                <a:spcPts val="0"/>
              </a:spcBef>
              <a:buSzPts val="1800"/>
              <a:buChar char="●"/>
            </a:pPr>
            <a:endParaRPr lang="en-US" sz="2000" dirty="0">
              <a:solidFill>
                <a:schemeClr val="tx2"/>
              </a:solidFill>
              <a:cs typeface="Quire Sans"/>
            </a:endParaRPr>
          </a:p>
          <a:p>
            <a:pPr marL="457200" indent="-342900">
              <a:spcBef>
                <a:spcPts val="0"/>
              </a:spcBef>
              <a:buSzPts val="1800"/>
              <a:buChar char="●"/>
            </a:pPr>
            <a:r>
              <a:rPr lang="en-US" sz="2000" dirty="0">
                <a:solidFill>
                  <a:schemeClr val="tx2"/>
                </a:solidFill>
              </a:rPr>
              <a:t>Science Requirements – must meet 3 out of 5 standards</a:t>
            </a:r>
            <a:endParaRPr lang="en-US" sz="2000" dirty="0">
              <a:solidFill>
                <a:schemeClr val="tx2"/>
              </a:solidFill>
              <a:cs typeface="Quire Sans"/>
            </a:endParaRPr>
          </a:p>
          <a:p>
            <a:pPr marL="457200" indent="-342900">
              <a:spcBef>
                <a:spcPts val="0"/>
              </a:spcBef>
              <a:buSzPts val="1800"/>
              <a:buChar char="●"/>
            </a:pPr>
            <a:endParaRPr lang="en-US" sz="2000" dirty="0">
              <a:solidFill>
                <a:schemeClr val="tx2"/>
              </a:solidFill>
              <a:cs typeface="Quire Sans"/>
            </a:endParaRPr>
          </a:p>
          <a:p>
            <a:pPr marL="457200" indent="-342900">
              <a:spcBef>
                <a:spcPts val="0"/>
              </a:spcBef>
              <a:buSzPts val="1800"/>
              <a:buChar char="●"/>
            </a:pPr>
            <a:r>
              <a:rPr lang="en-US" sz="2000" dirty="0">
                <a:solidFill>
                  <a:schemeClr val="tx2"/>
                </a:solidFill>
                <a:cs typeface="Quire Sans"/>
              </a:rPr>
              <a:t>Social Studies Requirements – must meet 3 out of 5 standards</a:t>
            </a:r>
          </a:p>
          <a:p>
            <a:pPr marL="457200" indent="-342900">
              <a:spcBef>
                <a:spcPts val="0"/>
              </a:spcBef>
              <a:buSzPts val="1800"/>
              <a:buChar char="●"/>
            </a:pPr>
            <a:endParaRPr lang="en-US" sz="2000" dirty="0">
              <a:solidFill>
                <a:schemeClr val="tx2"/>
              </a:solidFill>
              <a:cs typeface="Quire Sans"/>
            </a:endParaRPr>
          </a:p>
          <a:p>
            <a:pPr marL="457200" indent="-342900">
              <a:spcBef>
                <a:spcPts val="0"/>
              </a:spcBef>
              <a:buSzPts val="1800"/>
              <a:buChar char="●"/>
            </a:pPr>
            <a:r>
              <a:rPr lang="en-US" sz="2000" dirty="0">
                <a:solidFill>
                  <a:schemeClr val="tx2"/>
                </a:solidFill>
              </a:rPr>
              <a:t>Math Requirements – must meet 5 out of 7 standards</a:t>
            </a:r>
            <a:endParaRPr lang="en-US" sz="2000" dirty="0">
              <a:solidFill>
                <a:schemeClr val="tx2"/>
              </a:solidFill>
              <a:cs typeface="Quire Sans"/>
            </a:endParaRPr>
          </a:p>
          <a:p>
            <a:pPr marL="457200" lvl="0" indent="-342900" algn="l" rtl="0">
              <a:spcBef>
                <a:spcPts val="0"/>
              </a:spcBef>
              <a:spcAft>
                <a:spcPts val="0"/>
              </a:spcAft>
              <a:buSzPts val="1800"/>
              <a:buChar char="●"/>
            </a:pPr>
            <a:endParaRPr lang="en-US" sz="2000" dirty="0">
              <a:solidFill>
                <a:schemeClr val="tx2"/>
              </a:solidFill>
              <a:cs typeface="Quire Sans"/>
            </a:endParaRPr>
          </a:p>
          <a:p>
            <a:pPr marL="457200" indent="-342900">
              <a:spcBef>
                <a:spcPts val="0"/>
              </a:spcBef>
              <a:buSzPts val="1800"/>
              <a:buChar char="●"/>
            </a:pPr>
            <a:r>
              <a:rPr lang="en-US" sz="2000" dirty="0">
                <a:solidFill>
                  <a:schemeClr val="tx2"/>
                </a:solidFill>
              </a:rPr>
              <a:t>Fluency – 87+ </a:t>
            </a:r>
            <a:r>
              <a:rPr lang="en-US" sz="2000" err="1">
                <a:solidFill>
                  <a:schemeClr val="tx2"/>
                </a:solidFill>
              </a:rPr>
              <a:t>wcpm</a:t>
            </a:r>
            <a:r>
              <a:rPr lang="en-US" sz="2000" dirty="0">
                <a:solidFill>
                  <a:schemeClr val="tx2"/>
                </a:solidFill>
              </a:rPr>
              <a:t> end of year goal</a:t>
            </a:r>
            <a:endParaRPr lang="en-US" sz="2000" dirty="0">
              <a:solidFill>
                <a:schemeClr val="tx2"/>
              </a:solidFill>
              <a:cs typeface="Quire Sans"/>
            </a:endParaRPr>
          </a:p>
          <a:p>
            <a:pPr marL="457200" lvl="0" indent="-342900" algn="l" rtl="0">
              <a:spcBef>
                <a:spcPts val="0"/>
              </a:spcBef>
              <a:spcAft>
                <a:spcPts val="0"/>
              </a:spcAft>
              <a:buSzPts val="1800"/>
              <a:buChar char="●"/>
            </a:pPr>
            <a:endParaRPr lang="en-US" sz="2400" dirty="0">
              <a:solidFill>
                <a:schemeClr val="tx2"/>
              </a:solidFill>
            </a:endParaRPr>
          </a:p>
          <a:p>
            <a:pPr marL="457200" indent="-342900">
              <a:spcBef>
                <a:spcPts val="0"/>
              </a:spcBef>
              <a:buSzPts val="1800"/>
              <a:buChar char="●"/>
            </a:pPr>
            <a:endParaRPr lang="en-US" sz="2400" dirty="0">
              <a:solidFill>
                <a:schemeClr val="tx2"/>
              </a:solidFill>
              <a:cs typeface="Quire Sans"/>
            </a:endParaRPr>
          </a:p>
          <a:p>
            <a:pPr marL="457200" lvl="0" indent="-342900" algn="l" rtl="0">
              <a:spcBef>
                <a:spcPts val="0"/>
              </a:spcBef>
              <a:spcAft>
                <a:spcPts val="0"/>
              </a:spcAft>
              <a:buSzPts val="1800"/>
              <a:buChar char="●"/>
            </a:pPr>
            <a:endParaRPr lang="en-US" sz="2400" dirty="0">
              <a:solidFill>
                <a:schemeClr val="tx2"/>
              </a:solidFill>
            </a:endParaRPr>
          </a:p>
          <a:p>
            <a:pPr marL="457200" lvl="0" indent="-342900" algn="l" rtl="0">
              <a:spcBef>
                <a:spcPts val="0"/>
              </a:spcBef>
              <a:spcAft>
                <a:spcPts val="0"/>
              </a:spcAft>
              <a:buSzPts val="1800"/>
              <a:buChar char="●"/>
            </a:pPr>
            <a:endParaRPr lang="en-US" sz="2400" dirty="0"/>
          </a:p>
          <a:p>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8159" y="2203704"/>
            <a:ext cx="3444298" cy="2422061"/>
          </a:xfrm>
          <a:prstGeom prst="rect">
            <a:avLst/>
          </a:prstGeom>
        </p:spPr>
      </p:pic>
    </p:spTree>
    <p:extLst>
      <p:ext uri="{BB962C8B-B14F-4D97-AF65-F5344CB8AC3E}">
        <p14:creationId xmlns:p14="http://schemas.microsoft.com/office/powerpoint/2010/main" val="195143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p:txBody>
          <a:bodyPr>
            <a:normAutofit fontScale="90000"/>
          </a:bodyPr>
          <a:lstStyle/>
          <a:p>
            <a:r>
              <a:rPr lang="en-US" dirty="0"/>
              <a:t>How to contact 2</a:t>
            </a:r>
            <a:r>
              <a:rPr lang="en-US" baseline="30000" dirty="0"/>
              <a:t>nd</a:t>
            </a:r>
            <a:r>
              <a:rPr lang="en-US" dirty="0"/>
              <a:t> Grade Teachers…</a:t>
            </a:r>
            <a:br>
              <a:rPr lang="en-US" dirty="0"/>
            </a:br>
            <a:br>
              <a:rPr lang="en-US" dirty="0"/>
            </a:br>
            <a:endParaRPr lang="en-US" dirty="0"/>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580273" y="2306952"/>
            <a:ext cx="1572593" cy="2244095"/>
          </a:xfrm>
          <a:prstGeom prst="rect">
            <a:avLst/>
          </a:prstGeom>
        </p:spPr>
      </p:pic>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958784"/>
            <a:ext cx="6858000" cy="4233672"/>
          </a:xfrm>
        </p:spPr>
        <p:txBody>
          <a:bodyPr vert="horz" lIns="91440" tIns="45720" rIns="91440" bIns="45720" rtlCol="0" anchor="t">
            <a:normAutofit/>
          </a:bodyPr>
          <a:lstStyle/>
          <a:p>
            <a:pPr marL="457200" indent="-457200">
              <a:buChar char="•"/>
            </a:pPr>
            <a:r>
              <a:rPr lang="en-US" sz="2800" dirty="0"/>
              <a:t>Talking Points or Class Dojo</a:t>
            </a:r>
            <a:endParaRPr lang="en-US" dirty="0">
              <a:cs typeface="Quire Sans"/>
            </a:endParaRPr>
          </a:p>
          <a:p>
            <a:pPr marL="457200" indent="-457200">
              <a:buChar char="•"/>
            </a:pPr>
            <a:r>
              <a:rPr lang="en-US" sz="2800" dirty="0"/>
              <a:t>Call the school 678-460-1570</a:t>
            </a:r>
            <a:endParaRPr lang="en-US" sz="2800" dirty="0">
              <a:cs typeface="Quire Sans"/>
            </a:endParaRPr>
          </a:p>
          <a:p>
            <a:pPr marL="457200" indent="-457200">
              <a:buChar char="•"/>
            </a:pPr>
            <a:r>
              <a:rPr lang="en-US" sz="2800" dirty="0">
                <a:cs typeface="Quire Sans"/>
              </a:rPr>
              <a:t>Email your child's teacher</a:t>
            </a:r>
          </a:p>
          <a:p>
            <a:pPr marL="457200" indent="-457200">
              <a:buChar char="•"/>
            </a:pPr>
            <a:endParaRPr lang="en-US" sz="2800" dirty="0">
              <a:solidFill>
                <a:srgbClr val="FFFFFF"/>
              </a:solidFill>
              <a:cs typeface="Quire Sans"/>
            </a:endParaRPr>
          </a:p>
          <a:p>
            <a:endParaRPr lang="en-US" sz="2800" dirty="0">
              <a:cs typeface="Quire Sans"/>
            </a:endParaRPr>
          </a:p>
          <a:p>
            <a:endParaRPr lang="en-US" dirty="0"/>
          </a:p>
          <a:p>
            <a:pPr algn="ctr"/>
            <a:r>
              <a:rPr lang="en-US" sz="4000" dirty="0"/>
              <a:t>QUESTIONS?????</a:t>
            </a:r>
          </a:p>
        </p:txBody>
      </p:sp>
    </p:spTree>
    <p:extLst>
      <p:ext uri="{BB962C8B-B14F-4D97-AF65-F5344CB8AC3E}">
        <p14:creationId xmlns:p14="http://schemas.microsoft.com/office/powerpoint/2010/main" val="260051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p:txBody>
          <a:bodyPr/>
          <a:lstStyle/>
          <a:p>
            <a:r>
              <a:rPr lang="en-US" dirty="0"/>
              <a:t>Classroom Rules</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400" y="1949061"/>
            <a:ext cx="6400800" cy="4206240"/>
          </a:xfrm>
        </p:spPr>
        <p:txBody>
          <a:bodyPr/>
          <a:lstStyle/>
          <a:p>
            <a:pPr marL="285750" indent="-285750">
              <a:buFont typeface="Wingdings" panose="05000000000000000000" pitchFamily="2" charset="2"/>
              <a:buChar char="§"/>
            </a:pPr>
            <a:r>
              <a:rPr lang="en-US" altLang="en-US" sz="2800" b="1" dirty="0">
                <a:latin typeface="+mj-lt"/>
              </a:rPr>
              <a:t>Listen when your teacher is talking</a:t>
            </a:r>
            <a:endParaRPr lang="en-US" altLang="en-US" sz="2800" dirty="0">
              <a:latin typeface="+mj-lt"/>
            </a:endParaRPr>
          </a:p>
          <a:p>
            <a:pPr marL="285750" indent="-285750">
              <a:buFont typeface="Wingdings" panose="05000000000000000000" pitchFamily="2" charset="2"/>
              <a:buChar char="§"/>
            </a:pPr>
            <a:r>
              <a:rPr lang="en-US" altLang="en-US" sz="2800" b="1" dirty="0">
                <a:latin typeface="+mj-lt"/>
              </a:rPr>
              <a:t>Follow directions quickly</a:t>
            </a:r>
            <a:endParaRPr lang="en-US" altLang="en-US" sz="2800" dirty="0">
              <a:latin typeface="+mj-lt"/>
            </a:endParaRPr>
          </a:p>
          <a:p>
            <a:pPr marL="285750" indent="-285750">
              <a:buFont typeface="Wingdings" panose="05000000000000000000" pitchFamily="2" charset="2"/>
              <a:buChar char="§"/>
            </a:pPr>
            <a:r>
              <a:rPr lang="en-US" altLang="en-US" sz="2800" b="1" dirty="0">
                <a:latin typeface="+mj-lt"/>
              </a:rPr>
              <a:t>Keep your hands and feet to yourself</a:t>
            </a:r>
            <a:endParaRPr lang="en-US" altLang="en-US" sz="2800" dirty="0">
              <a:latin typeface="+mj-lt"/>
            </a:endParaRPr>
          </a:p>
          <a:p>
            <a:pPr marL="285750" indent="-285750">
              <a:buFont typeface="Wingdings" panose="05000000000000000000" pitchFamily="2" charset="2"/>
              <a:buChar char="§"/>
            </a:pPr>
            <a:r>
              <a:rPr lang="en-US" altLang="en-US" sz="2800" b="1" dirty="0">
                <a:latin typeface="+mj-lt"/>
              </a:rPr>
              <a:t>Raise your hand to speak or stand</a:t>
            </a:r>
            <a:endParaRPr lang="en-US" altLang="en-US" sz="2800" dirty="0">
              <a:latin typeface="+mj-lt"/>
            </a:endParaRPr>
          </a:p>
          <a:p>
            <a:pPr marL="285750" indent="-285750">
              <a:buFont typeface="Wingdings" panose="05000000000000000000" pitchFamily="2" charset="2"/>
              <a:buChar char="§"/>
            </a:pPr>
            <a:r>
              <a:rPr lang="en-US" altLang="en-US" sz="2800" b="1" dirty="0">
                <a:latin typeface="+mj-lt"/>
              </a:rPr>
              <a:t>Be safe, be kind, be honest</a:t>
            </a:r>
          </a:p>
          <a:p>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8159" y="2203704"/>
            <a:ext cx="3444298" cy="2422061"/>
          </a:xfrm>
          <a:prstGeom prst="rect">
            <a:avLst/>
          </a:prstGeom>
        </p:spPr>
      </p:pic>
    </p:spTree>
    <p:extLst>
      <p:ext uri="{BB962C8B-B14F-4D97-AF65-F5344CB8AC3E}">
        <p14:creationId xmlns:p14="http://schemas.microsoft.com/office/powerpoint/2010/main" val="300195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p:txBody>
          <a:bodyPr>
            <a:normAutofit fontScale="90000"/>
          </a:bodyPr>
          <a:lstStyle/>
          <a:p>
            <a:r>
              <a:rPr lang="en-US" dirty="0"/>
              <a:t>Behavior Policy &amp; Procedures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8912" y="2074690"/>
            <a:ext cx="2240025" cy="2708619"/>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35634"/>
            <a:ext cx="6858000" cy="4233672"/>
          </a:xfrm>
        </p:spPr>
        <p:txBody>
          <a:bodyPr/>
          <a:lstStyle/>
          <a:p>
            <a:endParaRPr lang="en-US" dirty="0"/>
          </a:p>
          <a:p>
            <a:endParaRPr lang="en-US" dirty="0"/>
          </a:p>
        </p:txBody>
      </p:sp>
      <p:sp>
        <p:nvSpPr>
          <p:cNvPr id="2" name="TextBox 1">
            <a:extLst>
              <a:ext uri="{FF2B5EF4-FFF2-40B4-BE49-F238E27FC236}">
                <a16:creationId xmlns:a16="http://schemas.microsoft.com/office/drawing/2014/main" id="{E92C3672-3F55-46C4-8FC9-0D873C694135}"/>
              </a:ext>
            </a:extLst>
          </p:cNvPr>
          <p:cNvSpPr txBox="1"/>
          <p:nvPr/>
        </p:nvSpPr>
        <p:spPr>
          <a:xfrm>
            <a:off x="3958542" y="1511559"/>
            <a:ext cx="7798029" cy="3693319"/>
          </a:xfrm>
          <a:prstGeom prst="rect">
            <a:avLst/>
          </a:prstGeom>
          <a:noFill/>
        </p:spPr>
        <p:txBody>
          <a:bodyPr wrap="square" rtlCol="0">
            <a:spAutoFit/>
          </a:bodyPr>
          <a:lstStyle/>
          <a:p>
            <a:pPr>
              <a:defRPr/>
            </a:pPr>
            <a:r>
              <a:rPr lang="en-US" sz="1800" dirty="0">
                <a:latin typeface="+mj-lt"/>
              </a:rPr>
              <a:t>Our classrooms use a color-coded behavior management system.  Each child’s number or name is written on a clip.  When a rule has been compromised, the student will receive a warning to discontinue the misbehavior and redirection of the classroom expectations.  On a repeat offense, the student will move his/her clip down.  Children may move up and down the behavior chart based on their choices. </a:t>
            </a:r>
            <a:endParaRPr lang="en-US" sz="1800" b="1" dirty="0">
              <a:latin typeface="+mj-lt"/>
            </a:endParaRPr>
          </a:p>
          <a:p>
            <a:pPr marL="0" indent="0">
              <a:buFont typeface="Arial" panose="020B0604020202020204" pitchFamily="34" charset="0"/>
              <a:buNone/>
              <a:defRPr/>
            </a:pPr>
            <a:endParaRPr lang="en-US" sz="1800" dirty="0">
              <a:latin typeface="+mj-lt"/>
            </a:endParaRPr>
          </a:p>
          <a:p>
            <a:pPr>
              <a:buFont typeface="Arial" panose="020B0604020202020204" pitchFamily="34" charset="0"/>
              <a:buNone/>
              <a:defRPr/>
            </a:pPr>
            <a:endParaRPr lang="en-US" altLang="en-US" sz="1800" dirty="0">
              <a:latin typeface="+mj-lt"/>
            </a:endParaRPr>
          </a:p>
          <a:p>
            <a:pPr>
              <a:defRPr/>
            </a:pPr>
            <a:r>
              <a:rPr lang="en-US" altLang="en-US" sz="1800" dirty="0">
                <a:latin typeface="+mj-lt"/>
              </a:rPr>
              <a:t>Severe discipline problems will be referred to administration.  Daily behavior is recorded in your child’s monthly behavior chart for parental review and student accountability.  Please sign and return the monthly behavior chart to school each day.  </a:t>
            </a:r>
          </a:p>
        </p:txBody>
      </p:sp>
    </p:spTree>
    <p:extLst>
      <p:ext uri="{BB962C8B-B14F-4D97-AF65-F5344CB8AC3E}">
        <p14:creationId xmlns:p14="http://schemas.microsoft.com/office/powerpoint/2010/main" val="217473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p:txBody>
          <a:bodyPr/>
          <a:lstStyle/>
          <a:p>
            <a:pPr algn="ctr"/>
            <a:r>
              <a:rPr lang="en-US" dirty="0"/>
              <a:t>Our Day</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p:txBody>
          <a:bodyPr/>
          <a:lstStyle/>
          <a:p>
            <a:endParaRPr lang="en-US" dirty="0"/>
          </a:p>
          <a:p>
            <a:endParaRPr lang="en-US" dirty="0"/>
          </a:p>
        </p:txBody>
      </p:sp>
      <p:sp>
        <p:nvSpPr>
          <p:cNvPr id="2" name="TextBox 1">
            <a:extLst>
              <a:ext uri="{FF2B5EF4-FFF2-40B4-BE49-F238E27FC236}">
                <a16:creationId xmlns:a16="http://schemas.microsoft.com/office/drawing/2014/main" id="{7773A023-27A1-6832-0255-55D279D45AB4}"/>
              </a:ext>
            </a:extLst>
          </p:cNvPr>
          <p:cNvSpPr txBox="1"/>
          <p:nvPr/>
        </p:nvSpPr>
        <p:spPr>
          <a:xfrm>
            <a:off x="2331720" y="2575248"/>
            <a:ext cx="8174549" cy="3139321"/>
          </a:xfrm>
          <a:prstGeom prst="rect">
            <a:avLst/>
          </a:prstGeom>
          <a:noFill/>
        </p:spPr>
        <p:txBody>
          <a:bodyPr wrap="square" lIns="91440" tIns="45720" rIns="91440" bIns="45720" rtlCol="0" anchor="t">
            <a:spAutoFit/>
          </a:bodyPr>
          <a:lstStyle/>
          <a:p>
            <a:pPr algn="ctr" fontAlgn="base"/>
            <a:br>
              <a:rPr lang="en-US" sz="1800" b="0" i="0" dirty="0">
                <a:solidFill>
                  <a:srgbClr val="000000"/>
                </a:solidFill>
                <a:effectLst/>
                <a:latin typeface="WordVisiCarriageReturn_MSFontService"/>
              </a:rPr>
            </a:br>
            <a:r>
              <a:rPr lang="en-US" sz="2000" dirty="0">
                <a:solidFill>
                  <a:srgbClr val="000000"/>
                </a:solidFill>
                <a:latin typeface="+mj-lt"/>
              </a:rPr>
              <a:t>Reading DI</a:t>
            </a:r>
            <a:r>
              <a:rPr lang="en-US" sz="2000" b="0" i="0" dirty="0">
                <a:solidFill>
                  <a:srgbClr val="000000"/>
                </a:solidFill>
                <a:effectLst/>
                <a:latin typeface="+mj-lt"/>
              </a:rPr>
              <a:t> </a:t>
            </a:r>
          </a:p>
          <a:p>
            <a:pPr algn="ctr" fontAlgn="base"/>
            <a:r>
              <a:rPr lang="en-US" sz="2000" dirty="0">
                <a:solidFill>
                  <a:srgbClr val="000000"/>
                </a:solidFill>
                <a:latin typeface="+mj-lt"/>
              </a:rPr>
              <a:t>Math NBI</a:t>
            </a:r>
          </a:p>
          <a:p>
            <a:pPr algn="ctr"/>
            <a:r>
              <a:rPr lang="en-US" sz="2000" dirty="0">
                <a:solidFill>
                  <a:srgbClr val="000000"/>
                </a:solidFill>
                <a:latin typeface="+mj-lt"/>
              </a:rPr>
              <a:t>Math</a:t>
            </a:r>
            <a:endParaRPr lang="en-US" sz="2000" b="0" i="0" dirty="0">
              <a:solidFill>
                <a:srgbClr val="000000"/>
              </a:solidFill>
              <a:effectLst/>
              <a:latin typeface="+mj-lt"/>
            </a:endParaRPr>
          </a:p>
          <a:p>
            <a:pPr algn="ctr"/>
            <a:r>
              <a:rPr lang="en-US" sz="2000" dirty="0">
                <a:latin typeface="Kristen ITC"/>
              </a:rPr>
              <a:t>Shared Reading</a:t>
            </a:r>
          </a:p>
          <a:p>
            <a:pPr algn="ctr"/>
            <a:r>
              <a:rPr lang="en-US" sz="2000" dirty="0">
                <a:solidFill>
                  <a:srgbClr val="000000"/>
                </a:solidFill>
                <a:latin typeface="+mj-lt"/>
              </a:rPr>
              <a:t>Specials</a:t>
            </a:r>
          </a:p>
          <a:p>
            <a:pPr algn="ctr" rtl="0" fontAlgn="base"/>
            <a:r>
              <a:rPr lang="en-US" sz="2000" dirty="0">
                <a:solidFill>
                  <a:srgbClr val="000000"/>
                </a:solidFill>
                <a:latin typeface="+mj-lt"/>
              </a:rPr>
              <a:t>Lunch</a:t>
            </a:r>
            <a:endParaRPr lang="en-US" sz="2000" b="0" i="0" dirty="0">
              <a:solidFill>
                <a:srgbClr val="000000"/>
              </a:solidFill>
              <a:effectLst/>
              <a:latin typeface="+mj-lt"/>
            </a:endParaRPr>
          </a:p>
          <a:p>
            <a:pPr algn="ctr"/>
            <a:r>
              <a:rPr lang="en-US" sz="2000" dirty="0">
                <a:solidFill>
                  <a:srgbClr val="000000"/>
                </a:solidFill>
                <a:latin typeface="+mj-lt"/>
              </a:rPr>
              <a:t>Recess</a:t>
            </a:r>
          </a:p>
          <a:p>
            <a:pPr algn="ctr"/>
            <a:r>
              <a:rPr lang="en-US" sz="2000" dirty="0">
                <a:solidFill>
                  <a:srgbClr val="000000"/>
                </a:solidFill>
                <a:latin typeface="+mj-lt"/>
              </a:rPr>
              <a:t>Writing/Interactive Reading</a:t>
            </a:r>
          </a:p>
          <a:p>
            <a:pPr algn="ctr" rtl="0" fontAlgn="base"/>
            <a:r>
              <a:rPr lang="en-US" sz="2000" b="0" i="0" dirty="0">
                <a:solidFill>
                  <a:srgbClr val="000000"/>
                </a:solidFill>
                <a:effectLst/>
                <a:latin typeface="+mj-lt"/>
              </a:rPr>
              <a:t> Science/Social Studies </a:t>
            </a:r>
          </a:p>
        </p:txBody>
      </p:sp>
    </p:spTree>
    <p:extLst>
      <p:ext uri="{BB962C8B-B14F-4D97-AF65-F5344CB8AC3E}">
        <p14:creationId xmlns:p14="http://schemas.microsoft.com/office/powerpoint/2010/main" val="52493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a:xfrm>
            <a:off x="2211355" y="1166327"/>
            <a:ext cx="8294914" cy="1119673"/>
          </a:xfrm>
        </p:spPr>
        <p:txBody>
          <a:bodyPr>
            <a:normAutofit fontScale="90000"/>
          </a:bodyPr>
          <a:lstStyle/>
          <a:p>
            <a:pPr algn="ctr"/>
            <a:r>
              <a:rPr lang="en-US" dirty="0"/>
              <a:t>What is DI?</a:t>
            </a:r>
            <a:br>
              <a:rPr lang="en-US" dirty="0"/>
            </a:br>
            <a:r>
              <a:rPr lang="en-US" dirty="0"/>
              <a:t>Differentiated Reading Instruction</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p:txBody>
          <a:bodyPr/>
          <a:lstStyle/>
          <a:p>
            <a:endParaRPr lang="en-US" dirty="0"/>
          </a:p>
          <a:p>
            <a:endParaRPr lang="en-US" dirty="0"/>
          </a:p>
        </p:txBody>
      </p:sp>
      <p:sp>
        <p:nvSpPr>
          <p:cNvPr id="2" name="TextBox 1">
            <a:extLst>
              <a:ext uri="{FF2B5EF4-FFF2-40B4-BE49-F238E27FC236}">
                <a16:creationId xmlns:a16="http://schemas.microsoft.com/office/drawing/2014/main" id="{7773A023-27A1-6832-0255-55D279D45AB4}"/>
              </a:ext>
            </a:extLst>
          </p:cNvPr>
          <p:cNvSpPr txBox="1"/>
          <p:nvPr/>
        </p:nvSpPr>
        <p:spPr>
          <a:xfrm>
            <a:off x="2331720" y="2575248"/>
            <a:ext cx="8174549" cy="677108"/>
          </a:xfrm>
          <a:prstGeom prst="rect">
            <a:avLst/>
          </a:prstGeom>
          <a:noFill/>
        </p:spPr>
        <p:txBody>
          <a:bodyPr wrap="square" rtlCol="0">
            <a:spAutoFit/>
          </a:bodyPr>
          <a:lstStyle/>
          <a:p>
            <a:pPr algn="ctr" rtl="0" fontAlgn="base"/>
            <a:br>
              <a:rPr lang="en-US" sz="1800" b="0" i="0" dirty="0">
                <a:solidFill>
                  <a:srgbClr val="000000"/>
                </a:solidFill>
                <a:effectLst/>
                <a:latin typeface="WordVisiCarriageReturn_MSFontService"/>
              </a:rPr>
            </a:br>
            <a:endParaRPr lang="en-US" sz="2000" b="0" i="0" dirty="0">
              <a:solidFill>
                <a:srgbClr val="000000"/>
              </a:solidFill>
              <a:effectLst/>
              <a:latin typeface="+mj-lt"/>
            </a:endParaRPr>
          </a:p>
        </p:txBody>
      </p:sp>
      <p:pic>
        <p:nvPicPr>
          <p:cNvPr id="4" name="Picture 3">
            <a:extLst>
              <a:ext uri="{FF2B5EF4-FFF2-40B4-BE49-F238E27FC236}">
                <a16:creationId xmlns:a16="http://schemas.microsoft.com/office/drawing/2014/main" id="{90E44D5F-7AC7-25EB-059B-C94EE14409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5732" y="2495937"/>
            <a:ext cx="9641634" cy="414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72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a:xfrm>
            <a:off x="914399" y="914401"/>
            <a:ext cx="9591870" cy="102636"/>
          </a:xfrm>
        </p:spPr>
        <p:txBody>
          <a:bodyPr/>
          <a:lstStyle/>
          <a:p>
            <a:r>
              <a:rPr lang="en-US" dirty="0"/>
              <a:t>Communication</a:t>
            </a:r>
            <a:br>
              <a:rPr lang="en-US" dirty="0"/>
            </a:br>
            <a:r>
              <a:rPr lang="en-US" dirty="0"/>
              <a:t>Daily Binder &amp; Wednesday Folder…</a:t>
            </a:r>
          </a:p>
        </p:txBody>
      </p:sp>
      <p:sp>
        <p:nvSpPr>
          <p:cNvPr id="5" name="Text Placeholder 4">
            <a:extLst>
              <a:ext uri="{FF2B5EF4-FFF2-40B4-BE49-F238E27FC236}">
                <a16:creationId xmlns:a16="http://schemas.microsoft.com/office/drawing/2014/main" id="{FC163D03-0474-4A43-A81C-E7FC3027F22D}"/>
              </a:ext>
            </a:extLst>
          </p:cNvPr>
          <p:cNvSpPr>
            <a:spLocks noGrp="1"/>
          </p:cNvSpPr>
          <p:nvPr>
            <p:ph type="body" sz="quarter" idx="11"/>
          </p:nvPr>
        </p:nvSpPr>
        <p:spPr>
          <a:xfrm>
            <a:off x="914399" y="2211354"/>
            <a:ext cx="6400801" cy="3908179"/>
          </a:xfrm>
        </p:spPr>
        <p:txBody>
          <a:bodyPr>
            <a:normAutofit fontScale="77500" lnSpcReduction="20000"/>
          </a:bodyPr>
          <a:lstStyle/>
          <a:p>
            <a:pPr marL="342900" indent="-342900" eaLnBrk="1" hangingPunct="1">
              <a:buFont typeface="Wingdings" panose="05000000000000000000" pitchFamily="2" charset="2"/>
              <a:buChar char="§"/>
            </a:pPr>
            <a:r>
              <a:rPr lang="en-US" altLang="en-US" sz="2800" dirty="0">
                <a:latin typeface="+mj-lt"/>
              </a:rPr>
              <a:t>Your child’s binder must come to and from school with your child </a:t>
            </a:r>
            <a:r>
              <a:rPr lang="en-US" altLang="en-US" sz="2800" b="1" u="sng" dirty="0">
                <a:latin typeface="+mj-lt"/>
              </a:rPr>
              <a:t>everyday</a:t>
            </a:r>
            <a:r>
              <a:rPr lang="en-US" altLang="en-US" sz="2800" dirty="0">
                <a:latin typeface="+mj-lt"/>
              </a:rPr>
              <a:t>. </a:t>
            </a:r>
          </a:p>
          <a:p>
            <a:pPr marL="342900" indent="-342900" eaLnBrk="1" hangingPunct="1">
              <a:buFont typeface="Wingdings" panose="05000000000000000000" pitchFamily="2" charset="2"/>
              <a:buChar char="§"/>
            </a:pPr>
            <a:r>
              <a:rPr lang="en-US" altLang="en-US" sz="2800" dirty="0">
                <a:latin typeface="+mj-lt"/>
              </a:rPr>
              <a:t>Please sign the monthly behavior sheet nightly.</a:t>
            </a:r>
          </a:p>
          <a:p>
            <a:pPr marL="342900" indent="-342900" eaLnBrk="1" hangingPunct="1">
              <a:buFont typeface="Wingdings" panose="05000000000000000000" pitchFamily="2" charset="2"/>
              <a:buChar char="§"/>
            </a:pPr>
            <a:r>
              <a:rPr lang="en-US" altLang="en-US" sz="2800" dirty="0">
                <a:latin typeface="+mj-lt"/>
              </a:rPr>
              <a:t>Please check for important documents and/or reminders daily.</a:t>
            </a:r>
          </a:p>
          <a:p>
            <a:pPr marL="342900" indent="-342900" eaLnBrk="1" hangingPunct="1">
              <a:buFont typeface="Wingdings" panose="05000000000000000000" pitchFamily="2" charset="2"/>
              <a:buChar char="§"/>
            </a:pPr>
            <a:r>
              <a:rPr lang="en-US" altLang="en-US" sz="2800" dirty="0">
                <a:latin typeface="+mj-lt"/>
              </a:rPr>
              <a:t>Money needs to be labeled for whatever it is meant to be used for.</a:t>
            </a:r>
          </a:p>
          <a:p>
            <a:pPr marL="342900" indent="-342900">
              <a:buFont typeface="Wingdings" panose="05000000000000000000" pitchFamily="2" charset="2"/>
              <a:buChar char="§"/>
            </a:pPr>
            <a:r>
              <a:rPr lang="en-US" altLang="en-US" sz="2800" dirty="0">
                <a:latin typeface="+mj-lt"/>
              </a:rPr>
              <a:t>Each Wednesday your child’s Wednesday folder will come home in their binder.  Please, please check it </a:t>
            </a:r>
            <a:r>
              <a:rPr lang="en-US" altLang="en-US" sz="2800" b="1" u="sng" dirty="0">
                <a:latin typeface="+mj-lt"/>
              </a:rPr>
              <a:t>each</a:t>
            </a:r>
            <a:r>
              <a:rPr lang="en-US" altLang="en-US" sz="2800" dirty="0">
                <a:latin typeface="+mj-lt"/>
              </a:rPr>
              <a:t> Wednesday and return it on Thursday.  There will be student work and other important papers in there.  </a:t>
            </a:r>
            <a:endParaRPr lang="en-US" altLang="en-US" sz="2800" b="1" u="sng" dirty="0">
              <a:latin typeface="+mj-lt"/>
            </a:endParaRPr>
          </a:p>
          <a:p>
            <a:pPr marL="342900" indent="-342900" eaLnBrk="1" hangingPunct="1">
              <a:buFont typeface="Wingdings" panose="05000000000000000000" pitchFamily="2" charset="2"/>
              <a:buChar char="§"/>
            </a:pPr>
            <a:endParaRPr lang="en-US" altLang="en-US" sz="2400" dirty="0">
              <a:latin typeface="+mj-lt"/>
            </a:endParaRPr>
          </a:p>
          <a:p>
            <a:pPr marL="285750" indent="-285750" algn="l">
              <a:lnSpc>
                <a:spcPts val="2800"/>
              </a:lnSpc>
              <a:buFont typeface="Arial" panose="020B0604020202020204" pitchFamily="34" charset="0"/>
              <a:buChar char="•"/>
            </a:pPr>
            <a:endParaRPr lang="en-US" dirty="0"/>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837692" y="17145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9672" y="2491609"/>
            <a:ext cx="2645040" cy="2089582"/>
          </a:xfrm>
          <a:prstGeom prst="rect">
            <a:avLst/>
          </a:prstGeom>
        </p:spPr>
      </p:pic>
    </p:spTree>
    <p:extLst>
      <p:ext uri="{BB962C8B-B14F-4D97-AF65-F5344CB8AC3E}">
        <p14:creationId xmlns:p14="http://schemas.microsoft.com/office/powerpoint/2010/main" val="260224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p:txBody>
          <a:bodyPr>
            <a:normAutofit/>
          </a:bodyPr>
          <a:lstStyle/>
          <a:p>
            <a:r>
              <a:rPr lang="en-US" dirty="0"/>
              <a:t>Parent Involvement:</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389120" y="1947209"/>
            <a:ext cx="6858000" cy="4233672"/>
          </a:xfrm>
        </p:spPr>
        <p:txBody>
          <a:bodyPr>
            <a:normAutofit/>
          </a:bodyPr>
          <a:lstStyle/>
          <a:p>
            <a:pPr marL="0" lvl="0" indent="0" algn="l" rtl="0">
              <a:spcBef>
                <a:spcPts val="0"/>
              </a:spcBef>
              <a:spcAft>
                <a:spcPts val="0"/>
              </a:spcAft>
              <a:buNone/>
            </a:pPr>
            <a:r>
              <a:rPr lang="en-US" sz="2800" dirty="0"/>
              <a:t>The Parent Resource Center in in the Media Center</a:t>
            </a:r>
          </a:p>
          <a:p>
            <a:pPr marL="457200" lvl="0" indent="-342900" algn="l" rtl="0">
              <a:spcBef>
                <a:spcPts val="1200"/>
              </a:spcBef>
              <a:spcAft>
                <a:spcPts val="0"/>
              </a:spcAft>
              <a:buSzPts val="1800"/>
              <a:buChar char="●"/>
            </a:pPr>
            <a:r>
              <a:rPr lang="en-US" sz="2800" dirty="0"/>
              <a:t>Hours:  7:30 - 3:00 (follow directions for check out procedures)</a:t>
            </a:r>
          </a:p>
          <a:p>
            <a:pPr marL="457200" lvl="0" indent="-342900" algn="l" rtl="0">
              <a:spcBef>
                <a:spcPts val="0"/>
              </a:spcBef>
              <a:spcAft>
                <a:spcPts val="0"/>
              </a:spcAft>
              <a:buSzPts val="1800"/>
              <a:buChar char="●"/>
            </a:pPr>
            <a:r>
              <a:rPr lang="en-US" sz="2800" dirty="0"/>
              <a:t>If you need more information about the Parent Resource Center contact Lisa Gray, </a:t>
            </a:r>
            <a:r>
              <a:rPr lang="en-US" sz="2800" u="sng" dirty="0">
                <a:solidFill>
                  <a:schemeClr val="hlink"/>
                </a:solidFill>
                <a:hlinkClick r:id="rId4"/>
              </a:rPr>
              <a:t>lgray@paulding.k12.ga.us</a:t>
            </a:r>
            <a:endParaRPr lang="en-US" sz="2800" dirty="0"/>
          </a:p>
          <a:p>
            <a:pPr marL="0" lvl="0" indent="0" algn="l" rtl="0">
              <a:spcBef>
                <a:spcPts val="1200"/>
              </a:spcBef>
              <a:spcAft>
                <a:spcPts val="1200"/>
              </a:spcAft>
              <a:buNone/>
            </a:pPr>
            <a:r>
              <a:rPr lang="en-US" sz="2800" dirty="0"/>
              <a:t>Family Nights will be held throughout the year.  More Information Coming Soon!</a:t>
            </a:r>
          </a:p>
          <a:p>
            <a:endParaRPr lang="en-US" dirty="0"/>
          </a:p>
        </p:txBody>
      </p:sp>
    </p:spTree>
    <p:extLst>
      <p:ext uri="{BB962C8B-B14F-4D97-AF65-F5344CB8AC3E}">
        <p14:creationId xmlns:p14="http://schemas.microsoft.com/office/powerpoint/2010/main" val="245869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a:xfrm>
            <a:off x="4282794" y="716281"/>
            <a:ext cx="6964324" cy="883919"/>
          </a:xfrm>
        </p:spPr>
        <p:txBody>
          <a:bodyPr>
            <a:normAutofit/>
          </a:bodyPr>
          <a:lstStyle/>
          <a:p>
            <a:r>
              <a:rPr lang="en-US" dirty="0"/>
              <a:t>Word Study</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389120" y="1947209"/>
            <a:ext cx="6858000" cy="4233672"/>
          </a:xfrm>
        </p:spPr>
        <p:txBody>
          <a:bodyPr vert="horz" lIns="91440" tIns="45720" rIns="91440" bIns="45720" rtlCol="0" anchor="t">
            <a:normAutofit/>
          </a:bodyPr>
          <a:lstStyle/>
          <a:p>
            <a:pPr marL="0" lvl="0" indent="0" algn="l" rtl="0">
              <a:spcBef>
                <a:spcPts val="0"/>
              </a:spcBef>
              <a:spcAft>
                <a:spcPts val="0"/>
              </a:spcAft>
              <a:buNone/>
            </a:pPr>
            <a:endParaRPr lang="en-US" sz="2800" dirty="0">
              <a:cs typeface="Quire Sans"/>
            </a:endParaRPr>
          </a:p>
          <a:p>
            <a:endParaRPr lang="en-US" dirty="0"/>
          </a:p>
        </p:txBody>
      </p:sp>
      <p:sp>
        <p:nvSpPr>
          <p:cNvPr id="2" name="TextBox 1">
            <a:extLst>
              <a:ext uri="{FF2B5EF4-FFF2-40B4-BE49-F238E27FC236}">
                <a16:creationId xmlns:a16="http://schemas.microsoft.com/office/drawing/2014/main" id="{34490BB0-C8FD-9BF6-341F-6D5C3EEE286C}"/>
              </a:ext>
            </a:extLst>
          </p:cNvPr>
          <p:cNvSpPr txBox="1"/>
          <p:nvPr/>
        </p:nvSpPr>
        <p:spPr>
          <a:xfrm>
            <a:off x="4279605" y="1353879"/>
            <a:ext cx="7350640" cy="5863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spcAft>
                <a:spcPts val="600"/>
              </a:spcAft>
            </a:pPr>
            <a:r>
              <a:rPr lang="en-US" sz="2000">
                <a:latin typeface="Calibri"/>
                <a:cs typeface="Calibri"/>
              </a:rPr>
              <a:t>We are all used to the spelling list and memorizing spelling words. Guess what happens 2 weeks later when students need to use one of those words in their writing- they’ve forgotten how to spell it.</a:t>
            </a:r>
            <a:r>
              <a:rPr lang="en-US" sz="2000">
                <a:solidFill>
                  <a:srgbClr val="3E2E2F"/>
                </a:solidFill>
                <a:latin typeface="Segoe UI"/>
                <a:cs typeface="Segoe UI"/>
              </a:rPr>
              <a:t> In Grade 2, word study a is pattern-based spelling instruction, with spelling lists designed to help students internalize the relationship between sound and pattern. Word Study is a simple, consistent instructional routine: sorting words by sound and then by pattern. The overall goal of word study is that students internalize that sound and spelling and meaning are related, and that the English spelling system uses more than one pattern to represent the same sound and the same sound can have a different spelling and meaning. In 2</a:t>
            </a:r>
            <a:r>
              <a:rPr lang="en-US" sz="1300" baseline="30000">
                <a:solidFill>
                  <a:srgbClr val="3E2E2F"/>
                </a:solidFill>
                <a:latin typeface="Segoe UI"/>
                <a:cs typeface="Segoe UI"/>
              </a:rPr>
              <a:t>nd</a:t>
            </a:r>
            <a:r>
              <a:rPr lang="en-US" sz="2000">
                <a:solidFill>
                  <a:srgbClr val="3E2E2F"/>
                </a:solidFill>
                <a:latin typeface="Segoe UI"/>
                <a:cs typeface="Segoe UI"/>
              </a:rPr>
              <a:t> grade, most of word study is about vowel sounds and spellings. </a:t>
            </a:r>
            <a:endParaRPr lang="en-US" sz="2000" dirty="0">
              <a:solidFill>
                <a:srgbClr val="3E2E2F"/>
              </a:solidFill>
              <a:latin typeface="Segoe UI"/>
              <a:cs typeface="Segoe UI"/>
            </a:endParaRPr>
          </a:p>
          <a:p>
            <a:pPr>
              <a:lnSpc>
                <a:spcPct val="90000"/>
              </a:lnSpc>
              <a:spcBef>
                <a:spcPct val="0"/>
              </a:spcBef>
              <a:spcAft>
                <a:spcPts val="600"/>
              </a:spcAft>
            </a:pPr>
            <a:endParaRPr lang="en-US" sz="2000" dirty="0">
              <a:solidFill>
                <a:srgbClr val="3E2E2F"/>
              </a:solidFill>
              <a:latin typeface="Segoe UI"/>
              <a:cs typeface="Segoe UI"/>
            </a:endParaRPr>
          </a:p>
          <a:p>
            <a:pPr>
              <a:lnSpc>
                <a:spcPct val="90000"/>
              </a:lnSpc>
              <a:spcBef>
                <a:spcPct val="0"/>
              </a:spcBef>
              <a:spcAft>
                <a:spcPts val="600"/>
              </a:spcAft>
            </a:pPr>
            <a:r>
              <a:rPr lang="en-US" sz="2000" b="1" u="sng">
                <a:solidFill>
                  <a:srgbClr val="3E2E2F"/>
                </a:solidFill>
                <a:latin typeface="Segoe UI"/>
                <a:cs typeface="Segoe UI"/>
              </a:rPr>
              <a:t>Word Study Weekly Assessment</a:t>
            </a:r>
            <a:endParaRPr lang="en-US" sz="2000" dirty="0">
              <a:solidFill>
                <a:srgbClr val="3E2E2F"/>
              </a:solidFill>
              <a:latin typeface="Segoe UI"/>
              <a:cs typeface="Segoe UI"/>
            </a:endParaRPr>
          </a:p>
          <a:p>
            <a:pPr>
              <a:lnSpc>
                <a:spcPct val="90000"/>
              </a:lnSpc>
              <a:spcBef>
                <a:spcPct val="0"/>
              </a:spcBef>
              <a:spcAft>
                <a:spcPts val="600"/>
              </a:spcAft>
            </a:pPr>
            <a:r>
              <a:rPr lang="en-US" sz="2000" dirty="0">
                <a:solidFill>
                  <a:srgbClr val="3E2E2F"/>
                </a:solidFill>
                <a:latin typeface="Segoe UI"/>
                <a:cs typeface="Segoe UI"/>
              </a:rPr>
              <a:t>Word study assessments will now include </a:t>
            </a:r>
            <a:r>
              <a:rPr lang="en-US" sz="2000" b="1" u="sng" dirty="0">
                <a:solidFill>
                  <a:srgbClr val="3E2E2F"/>
                </a:solidFill>
                <a:latin typeface="Segoe UI"/>
                <a:cs typeface="Segoe UI"/>
              </a:rPr>
              <a:t>transfer words</a:t>
            </a:r>
            <a:r>
              <a:rPr lang="en-US" sz="2000" dirty="0">
                <a:solidFill>
                  <a:srgbClr val="3E2E2F"/>
                </a:solidFill>
                <a:latin typeface="Segoe UI"/>
                <a:cs typeface="Segoe UI"/>
              </a:rPr>
              <a:t>.  Transfer words are words that ensure that students are focusing on patterns and not on rote memorization.</a:t>
            </a:r>
            <a:endParaRPr lang="en-US" dirty="0"/>
          </a:p>
        </p:txBody>
      </p:sp>
    </p:spTree>
    <p:extLst>
      <p:ext uri="{BB962C8B-B14F-4D97-AF65-F5344CB8AC3E}">
        <p14:creationId xmlns:p14="http://schemas.microsoft.com/office/powerpoint/2010/main" val="391385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normAutofit fontScale="90000"/>
          </a:bodyPr>
          <a:lstStyle/>
          <a:p>
            <a:r>
              <a:rPr lang="en-US" dirty="0"/>
              <a:t>Tasty Treat Thursday &amp; Relay for Life Hat Day</a:t>
            </a:r>
            <a:br>
              <a:rPr lang="en-US" dirty="0"/>
            </a:br>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p:txBody>
          <a:bodyPr/>
          <a:lstStyle/>
          <a:p>
            <a:pPr marL="457200" lvl="0" indent="-342900" algn="l" rtl="0">
              <a:spcBef>
                <a:spcPts val="0"/>
              </a:spcBef>
              <a:spcAft>
                <a:spcPts val="0"/>
              </a:spcAft>
              <a:buSzPts val="1800"/>
              <a:buChar char="●"/>
            </a:pPr>
            <a:r>
              <a:rPr lang="en-US" sz="2800" dirty="0"/>
              <a:t>Students can purchase ice cream for Tasty Treat Thursday.  This can not come from the student’s lunch account.  </a:t>
            </a:r>
          </a:p>
          <a:p>
            <a:pPr marL="457200" lvl="0" indent="-342900" algn="l" rtl="0">
              <a:spcBef>
                <a:spcPts val="0"/>
              </a:spcBef>
              <a:spcAft>
                <a:spcPts val="0"/>
              </a:spcAft>
              <a:buSzPts val="1800"/>
              <a:buChar char="●"/>
            </a:pPr>
            <a:endParaRPr lang="en-US" sz="2800" dirty="0"/>
          </a:p>
          <a:p>
            <a:pPr marL="457200" lvl="0" indent="-342900" algn="l" rtl="0">
              <a:spcBef>
                <a:spcPts val="0"/>
              </a:spcBef>
              <a:spcAft>
                <a:spcPts val="0"/>
              </a:spcAft>
              <a:buSzPts val="1800"/>
              <a:buChar char="●"/>
            </a:pPr>
            <a:r>
              <a:rPr lang="en-US" sz="2800" dirty="0"/>
              <a:t>Students can wear a hat each Friday if they bring 50¢</a:t>
            </a:r>
          </a:p>
          <a:p>
            <a:endParaRPr lang="en-US" dirty="0"/>
          </a:p>
          <a:p>
            <a:endParaRPr lang="en-US" dirty="0"/>
          </a:p>
        </p:txBody>
      </p:sp>
    </p:spTree>
    <p:extLst>
      <p:ext uri="{BB962C8B-B14F-4D97-AF65-F5344CB8AC3E}">
        <p14:creationId xmlns:p14="http://schemas.microsoft.com/office/powerpoint/2010/main" val="1120563969"/>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3.xml><?xml version="1.0" encoding="utf-8"?>
<ds:datastoreItem xmlns:ds="http://schemas.openxmlformats.org/officeDocument/2006/customXml" ds:itemID="{984EED2D-C894-47C4-9CDD-55EC03B2713B}">
  <ds:schemaRefs>
    <ds:schemaRef ds:uri="http://schemas.microsoft.com/office/2006/documentManagement/types"/>
    <ds:schemaRef ds:uri="http://www.w3.org/XML/1998/namespace"/>
    <ds:schemaRef ds:uri="http://purl.org/dc/dcmitype/"/>
    <ds:schemaRef ds:uri="http://purl.org/dc/elements/1.1/"/>
    <ds:schemaRef ds:uri="16c05727-aa75-4e4a-9b5f-8a80a1165891"/>
    <ds:schemaRef ds:uri="71af3243-3dd4-4a8d-8c0d-dd76da1f02a5"/>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44</TotalTime>
  <Words>809</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Kristen ITC</vt:lpstr>
      <vt:lpstr>Quire Sans</vt:lpstr>
      <vt:lpstr>Segoe UI</vt:lpstr>
      <vt:lpstr>Wingdings</vt:lpstr>
      <vt:lpstr>WordVisiCarriageReturn_MSFontService</vt:lpstr>
      <vt:lpstr>Office Theme</vt:lpstr>
      <vt:lpstr> </vt:lpstr>
      <vt:lpstr>Classroom Rules</vt:lpstr>
      <vt:lpstr>Behavior Policy &amp; Procedures</vt:lpstr>
      <vt:lpstr>Our Day</vt:lpstr>
      <vt:lpstr>What is DI? Differentiated Reading Instruction</vt:lpstr>
      <vt:lpstr>Communication Daily Binder &amp; Wednesday Folder…</vt:lpstr>
      <vt:lpstr>Parent Involvement:</vt:lpstr>
      <vt:lpstr>Word Study</vt:lpstr>
      <vt:lpstr>Tasty Treat Thursday &amp; Relay for Life Hat Day </vt:lpstr>
      <vt:lpstr>Transportation:</vt:lpstr>
      <vt:lpstr>Parent Excuses &amp; Tardies</vt:lpstr>
      <vt:lpstr>Access to Grades &amp; End of Year Goals…</vt:lpstr>
      <vt:lpstr>How to contact 2nd Grade Teachers…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 Elementary School </dc:title>
  <dc:creator>Cathryn M. Northen</dc:creator>
  <cp:lastModifiedBy>Melissa J. Maycumber</cp:lastModifiedBy>
  <cp:revision>86</cp:revision>
  <dcterms:created xsi:type="dcterms:W3CDTF">2023-08-22T21:09:32Z</dcterms:created>
  <dcterms:modified xsi:type="dcterms:W3CDTF">2024-09-03T21:29:13Z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